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9" r:id="rId4"/>
    <p:sldId id="323" r:id="rId5"/>
    <p:sldId id="324" r:id="rId6"/>
    <p:sldId id="326" r:id="rId7"/>
    <p:sldId id="328" r:id="rId8"/>
    <p:sldId id="329" r:id="rId9"/>
    <p:sldId id="330" r:id="rId10"/>
    <p:sldId id="331" r:id="rId11"/>
    <p:sldId id="338" r:id="rId12"/>
    <p:sldId id="339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97" y="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7" y="4715793"/>
            <a:ext cx="5438783" cy="4466667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39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97" y="942839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pb.nalog.ru/calculator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138" y="2051663"/>
            <a:ext cx="1016449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Налоговый калькулятор по расчету налоговой нагрузки: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новый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интерактивный сервис для самостоятельной оценки налоговых рисков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1403498" y="5422574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u="sng" dirty="0">
                <a:hlinkClick r:id="rId2"/>
              </a:rPr>
              <a:t>https://pb.nalog.ru/calculator.html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331161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5. Также в сервисе представлена информация об уровне средней заработной платы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88714"/>
            <a:ext cx="97440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право 8"/>
          <p:cNvSpPr/>
          <p:nvPr/>
        </p:nvSpPr>
        <p:spPr>
          <a:xfrm rot="10800000">
            <a:off x="9117619" y="2104899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2621171"/>
            <a:ext cx="8701546" cy="400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251265" y="3222303"/>
            <a:ext cx="3074381" cy="761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Просто перейдите по ссылке и вам откроется всплывающее окно </a:t>
            </a:r>
          </a:p>
        </p:txBody>
      </p:sp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10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5851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Мы понимаем, что на налоговую нагрузку и заработную плату влияют </a:t>
            </a:r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масштабы бизнеса </a:t>
            </a:r>
          </a:p>
          <a:p>
            <a:pPr algn="l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Это будет реализовано уже в 2019 году: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u="sng" dirty="0">
                <a:hlinkClick r:id="rId2"/>
              </a:rPr>
              <a:t>https://pb.nalog.ru/calculator.html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11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16073" y="5600362"/>
            <a:ext cx="11357257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соответствии с действующими критериями: </a:t>
            </a:r>
          </a:p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(ст. 4 209-ФЗ «О развитии малого и среднего предпринимательства в Российской Федерации»)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56423"/>
              </p:ext>
            </p:extLst>
          </p:nvPr>
        </p:nvGraphicFramePr>
        <p:xfrm>
          <a:off x="455649" y="2320025"/>
          <a:ext cx="11447130" cy="3485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5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Масштаб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Выручка*, </a:t>
                      </a:r>
                    </a:p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млн.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Доп. градация </a:t>
                      </a:r>
                    </a:p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(по выручке)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399"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микро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</a:t>
                      </a:r>
                      <a:r>
                        <a:rPr lang="ru-RU" sz="3200" b="1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30; 30-120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малое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120-500; 500-800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среднее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18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3802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u="sng" dirty="0">
                <a:hlinkClick r:id="rId2"/>
              </a:rPr>
              <a:t>https://pb.nalog.ru/calculator.html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7321" y="850799"/>
            <a:ext cx="106830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Дополнительно уже в 2019  уровень среднеотраслевой заработной платы по 2-НДФЛ году будет рассчитан в каждом регионе :</a:t>
            </a:r>
          </a:p>
          <a:p>
            <a:pPr marL="457200" lvl="0" indent="-457200">
              <a:buFontTx/>
              <a:buChar char="-"/>
            </a:pP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в разрезе каждого городского округа – это самые крупные муниципальные образования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err="1">
                <a:solidFill>
                  <a:srgbClr val="5B9BD5">
                    <a:lumMod val="75000"/>
                  </a:srgbClr>
                </a:solidFill>
              </a:rPr>
              <a:t>агрегированно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 по прочим видам муниципальных образований</a:t>
            </a:r>
          </a:p>
          <a:p>
            <a:pPr marL="457200" lvl="0" indent="-457200">
              <a:buFontTx/>
              <a:buChar char="-"/>
            </a:pPr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Это повысит точность данных в Сервисе, а значит доверие к нему</a:t>
            </a:r>
          </a:p>
          <a:p>
            <a:pPr marL="457200" lvl="0" indent="-457200">
              <a:buFontTx/>
              <a:buChar char="-"/>
            </a:pPr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5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875412"/>
            <a:ext cx="11780874" cy="134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Налоговая нагрузка и заработная плата – важные индикаторы полноты уплаты налогов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Налоговая нагрузка</m:t>
                      </m:r>
                      <m:r>
                        <a:rPr lang="en-US" sz="3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+mj-ea"/>
                              <a:cs typeface="Aharoni" panose="02010803020104030203" pitchFamily="2" charset="-79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ru-RU" sz="32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Aharoni" panose="02010803020104030203" pitchFamily="2" charset="-79"/>
                                </a:rPr>
                              </m:ctrlPr>
                            </m:eqArrPr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сумма уплаченных налогов </m:t>
                              </m:r>
                            </m:e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(без агентских платежей)</m:t>
                              </m:r>
                            </m:e>
                          </m:eqArr>
                        </m:num>
                        <m:den>
                          <m:r>
                            <a:rPr lang="ru-RU" sz="32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+mj-ea"/>
                              <a:cs typeface="Aharoni" panose="02010803020104030203" pitchFamily="2" charset="-79"/>
                            </a:rPr>
                            <m:t>доходы (без дивидендов)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Aharoni" panose="02010803020104030203" pitchFamily="2" charset="-79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451657" y="3842408"/>
            <a:ext cx="11111022" cy="2163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Сравнивая налоговую нагрузку и уровень заработной платы по своей компании со средним значением по отрасли можно оценить свои </a:t>
            </a:r>
            <a:r>
              <a:rPr lang="ru-RU" sz="11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налоговые риски</a:t>
            </a:r>
            <a:r>
              <a:rPr lang="ru-RU" sz="11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 или вероятность проведения </a:t>
            </a:r>
            <a:r>
              <a:rPr lang="ru-RU" sz="11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выездной проверки</a:t>
            </a:r>
            <a:r>
              <a:rPr lang="ru-RU" sz="11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200" b="1" i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(В соответствии с  Концепцией планирования выездных налоговых проверок, опубликованной на сайте ФНС России).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Для чего рассчитывается средняя налоговая нагрузка и заработная плата?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4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Обратите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16073" y="2745748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Отклонение налоговой нагрузки и заработной платы от среднеотраслевых значений – </a:t>
            </a:r>
            <a:r>
              <a:rPr lang="ru-RU" sz="3200" b="1" u="sng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не является</a:t>
            </a: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достаточным основанием для доначисления налогов.</a:t>
            </a:r>
          </a:p>
          <a:p>
            <a:pPr marL="0" lvl="1"/>
            <a:endParaRPr lang="ru-RU" sz="1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этого налоговому органу необходимо доказать факт получения необоснованной налоговой выгоды – нарушения налогового законодательства.</a:t>
            </a:r>
          </a:p>
          <a:p>
            <a:endParaRPr lang="ru-RU" sz="1050" b="1" kern="0" dirty="0">
              <a:solidFill>
                <a:schemeClr val="accent6"/>
              </a:solidFill>
              <a:latin typeface="+mn-lt"/>
              <a:ea typeface="+mn-ea"/>
              <a:cs typeface="Aharoni" panose="02010803020104030203" pitchFamily="2" charset="-79"/>
            </a:endParaRPr>
          </a:p>
          <a:p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Поэтому систематическое проведение самостоятельной оценки рисков по результатам своей финансово-хозяйственной деятельности позволяет </a:t>
            </a:r>
            <a:r>
              <a:rPr lang="ru-RU" sz="3200" b="1" u="sng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при необходимости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 своевременно уточнить свои налоговые обязательства.</a:t>
            </a:r>
          </a:p>
          <a:p>
            <a:pPr marL="0" lvl="1">
              <a:lnSpc>
                <a:spcPct val="120000"/>
              </a:lnSpc>
            </a:pP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изменилось?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808810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>
              <a:lnSpc>
                <a:spcPct val="120000"/>
              </a:lnSpc>
            </a:pP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Переход на новые технологии администрирования, централизация баз данных о налогоплательщиках с использованием </a:t>
            </a:r>
            <a:r>
              <a:rPr lang="en-US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Big Data</a:t>
            </a: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позволили ускорить и детализировать расчет средней налоговой нагрузки и заработной платы </a:t>
            </a:r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Преимущества: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2086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5924" y="1274388"/>
            <a:ext cx="11447406" cy="4778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Централизованная база – единые правила формирования информации о каждом налогоплательщике для всех налоговых органов </a:t>
            </a:r>
          </a:p>
          <a:p>
            <a:pPr marL="0" lvl="1"/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Налоговая нагрузка и заработная плата рассчитываются отдельно по каждому налогоплательщику, затем формируется выборка наиболее типичных значений  – средние индикаторы не завышаются</a:t>
            </a:r>
          </a:p>
          <a:p>
            <a:pPr marL="0" lvl="1"/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Детализированный перечень отраслей – каждый может найти данные по своей отрасли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Данные в региональном разрезе – учитывается региональная специфика ведения бизнеса (климатические условия, логистика, стоимость трудовых ресурсов и т.д.)</a:t>
            </a:r>
          </a:p>
          <a:p>
            <a:pPr marL="0" lvl="1"/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Средняя заработная плата – прозрачный расчет по полученным справкам 2-НДФЛ</a:t>
            </a:r>
            <a:endParaRPr lang="ru-RU" sz="24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24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4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780875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20759" y="135431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53051" y="1376718"/>
            <a:ext cx="5738949" cy="5969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u="sng" dirty="0">
                <a:solidFill>
                  <a:srgbClr val="008A3E"/>
                </a:solidFill>
                <a:hlinkClick r:id="rId2"/>
              </a:rPr>
              <a:t>https://pb.nalog.ru/calculator.html</a:t>
            </a:r>
            <a:endParaRPr lang="ru-RU" sz="3000" b="1" dirty="0">
              <a:solidFill>
                <a:srgbClr val="008A3E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08056" y="1392669"/>
            <a:ext cx="10069033" cy="5209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Доступен каждому на портале ФНС по адресу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79929" y="3769879"/>
            <a:ext cx="5243476" cy="1435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Чтобы было еще проще – тут же можно посмотреть короткий обучающий ролик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3388" y="195247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Просто введите свой регион, отрасль и год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549374"/>
            <a:ext cx="5593658" cy="357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910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565087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Вы получите среднеотраслевые значения налоговой нагрузки с детализацией по ключевым налогам и рентабельности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069580"/>
            <a:ext cx="8462086" cy="44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8920715" y="3083442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сравнения данных </a:t>
            </a:r>
          </a:p>
          <a:p>
            <a:pPr algn="l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своей компании воспользуйтесь калькулятором налоговой нагрузки</a:t>
            </a: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8788010" y="4219320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587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2125" y="1071290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Просто введите данные о доходе за год и сумме уплаченных налогов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03050"/>
            <a:ext cx="3975174" cy="47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17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5" y="-210575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6057" y="102439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6057" y="1369740"/>
            <a:ext cx="11527979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4. И Вы сможете увидеть свою компанию «глазами налоговых органов» -  сравнить со среднеотраслевыми значениями по налогоплательщикам из вашего региона и увидеть по какому налогу у вас есть риски 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5" y="1966640"/>
            <a:ext cx="9073670" cy="476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7303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13416</TotalTime>
  <Words>600</Words>
  <Application>Microsoft Office PowerPoint</Application>
  <PresentationFormat>Широкоэкранный</PresentationFormat>
  <Paragraphs>88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Налоговый калькулятор по расчету налоговой нагрузки:  новый интерактивный сервис для самостоятельной оценки налоговых рисков</vt:lpstr>
      <vt:lpstr>Налоговая нагрузка и заработная плата – важные индикаторы полноты уплаты налогов</vt:lpstr>
      <vt:lpstr>Обратите внимание!</vt:lpstr>
      <vt:lpstr>Что изменилось?</vt:lpstr>
      <vt:lpstr>Преимущества: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Что дальше?</vt:lpstr>
      <vt:lpstr>Что дальше?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user</cp:lastModifiedBy>
  <cp:revision>281</cp:revision>
  <cp:lastPrinted>2019-06-11T13:28:02Z</cp:lastPrinted>
  <dcterms:created xsi:type="dcterms:W3CDTF">2016-05-30T06:14:44Z</dcterms:created>
  <dcterms:modified xsi:type="dcterms:W3CDTF">2019-07-03T08:03:53Z</dcterms:modified>
</cp:coreProperties>
</file>